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7" r:id="rId6"/>
    <p:sldId id="276" r:id="rId7"/>
    <p:sldId id="283" r:id="rId8"/>
    <p:sldId id="284" r:id="rId9"/>
    <p:sldId id="285" r:id="rId10"/>
    <p:sldId id="278" r:id="rId11"/>
    <p:sldId id="279" r:id="rId12"/>
    <p:sldId id="280" r:id="rId13"/>
    <p:sldId id="261" r:id="rId14"/>
    <p:sldId id="282" r:id="rId15"/>
    <p:sldId id="27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4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1BE30-88DB-3946-98AC-57190C1E2E1E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010ED-C0FD-F34E-A6FC-BE8097853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21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Final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8353052" cy="1086237"/>
          </a:xfrm>
        </p:spPr>
        <p:txBody>
          <a:bodyPr/>
          <a:lstStyle/>
          <a:p>
            <a:r>
              <a:rPr lang="en-US" dirty="0" smtClean="0"/>
              <a:t>Predicting Conversion based on Search Attributes for a Travel Site</a:t>
            </a:r>
          </a:p>
          <a:p>
            <a:r>
              <a:rPr lang="en-US" dirty="0" smtClean="0"/>
              <a:t>-- Shivendra </a:t>
            </a:r>
            <a:r>
              <a:rPr lang="en-US" dirty="0"/>
              <a:t>Kishor (</a:t>
            </a:r>
            <a:r>
              <a:rPr lang="en-US" dirty="0" smtClean="0"/>
              <a:t>DAT-SF-40)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375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950116" cy="1485900"/>
          </a:xfrm>
        </p:spPr>
        <p:txBody>
          <a:bodyPr/>
          <a:lstStyle/>
          <a:p>
            <a:r>
              <a:rPr lang="en-US" b="1" dirty="0">
                <a:solidFill>
                  <a:srgbClr val="191B0E"/>
                </a:solidFill>
              </a:rPr>
              <a:t>Data exploration</a:t>
            </a:r>
            <a:r>
              <a:rPr lang="en-US" b="1">
                <a:solidFill>
                  <a:srgbClr val="191B0E"/>
                </a:solidFill>
              </a:rPr>
              <a:t>: </a:t>
            </a:r>
            <a:r>
              <a:rPr lang="en-US" sz="3200"/>
              <a:t>C</a:t>
            </a:r>
            <a:r>
              <a:rPr lang="en-US" sz="3200" smtClean="0"/>
              <a:t>haracteristics </a:t>
            </a:r>
            <a:r>
              <a:rPr lang="en-US" sz="3200" dirty="0"/>
              <a:t>of a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913021"/>
            <a:ext cx="9601200" cy="35814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Updated Null values associated with Origin Distance attributes with Mean value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Dropped Null values for Model dataset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Kept only the data with Night Spends at Hotel &gt;0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Kept data with Day to Travel based on search check-In date &gt;0 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Created Indicator for Weekend travel yes now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Creating Clusters using different attributes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24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950116" cy="1485900"/>
          </a:xfrm>
        </p:spPr>
        <p:txBody>
          <a:bodyPr/>
          <a:lstStyle/>
          <a:p>
            <a:r>
              <a:rPr lang="en-US" b="1" dirty="0" smtClean="0">
                <a:solidFill>
                  <a:srgbClr val="191B0E"/>
                </a:solidFill>
              </a:rPr>
              <a:t>Clustering: </a:t>
            </a:r>
            <a:r>
              <a:rPr lang="en-US" sz="3200" dirty="0" smtClean="0"/>
              <a:t>using K means Algorithm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71700"/>
            <a:ext cx="63627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64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950116" cy="1485900"/>
          </a:xfrm>
        </p:spPr>
        <p:txBody>
          <a:bodyPr/>
          <a:lstStyle/>
          <a:p>
            <a:r>
              <a:rPr lang="en-US" b="1" dirty="0" smtClean="0">
                <a:solidFill>
                  <a:srgbClr val="191B0E"/>
                </a:solidFill>
              </a:rPr>
              <a:t>Clustering: </a:t>
            </a:r>
            <a:r>
              <a:rPr lang="en-US" sz="3200" dirty="0" smtClean="0"/>
              <a:t>Scatter plot for clusters (</a:t>
            </a:r>
            <a:r>
              <a:rPr lang="en-US" sz="3200" dirty="0" err="1" smtClean="0"/>
              <a:t>Kmeans</a:t>
            </a:r>
            <a:r>
              <a:rPr lang="en-US" sz="3200" dirty="0" smtClean="0"/>
              <a:t>, n= 5)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305" y="1698664"/>
            <a:ext cx="5333344" cy="51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82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Logistic Regression </a:t>
            </a:r>
            <a:r>
              <a:rPr lang="en-US" dirty="0"/>
              <a:t>(0</a:t>
            </a:r>
            <a:r>
              <a:rPr lang="en-US" dirty="0" smtClean="0"/>
              <a:t>.</a:t>
            </a:r>
            <a:r>
              <a:rPr lang="fi-FI" dirty="0"/>
              <a:t> 0.688318722972</a:t>
            </a:r>
            <a:r>
              <a:rPr lang="is-IS" dirty="0" smtClean="0"/>
              <a:t>)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Ridge Classifier  (</a:t>
            </a:r>
            <a:r>
              <a:rPr lang="en-US" dirty="0"/>
              <a:t>0.</a:t>
            </a:r>
            <a:r>
              <a:rPr lang="is-IS" dirty="0" smtClean="0"/>
              <a:t>664997519063)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Random Forest (</a:t>
            </a:r>
            <a:r>
              <a:rPr lang="is-IS" dirty="0" smtClean="0"/>
              <a:t>0.632023711055)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6245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950116" cy="1485900"/>
          </a:xfrm>
        </p:spPr>
        <p:txBody>
          <a:bodyPr/>
          <a:lstStyle/>
          <a:p>
            <a:r>
              <a:rPr lang="en-US" b="1" dirty="0" smtClean="0">
                <a:solidFill>
                  <a:srgbClr val="191B0E"/>
                </a:solidFill>
              </a:rPr>
              <a:t>ROC Curve: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674" y="1797330"/>
            <a:ext cx="6294010" cy="506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93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88061" y="2584302"/>
            <a:ext cx="6119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ysClr val="windowText" lastClr="000000"/>
                </a:solidFill>
                <a:latin typeface="Museo Sans Rounded 100"/>
                <a:cs typeface="Museo Sans Rounded 100"/>
              </a:rPr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730504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1" y="2286000"/>
            <a:ext cx="5137484" cy="35814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Predicting a conversion of a search using search parameters available on the travel website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How likely a customer is going to book an hotel based on his search parameters from his/her search session attributes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085" y="2286000"/>
            <a:ext cx="5342020" cy="312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68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</a:t>
            </a:r>
            <a:r>
              <a:rPr lang="en-US" b="1" dirty="0" smtClean="0"/>
              <a:t>exploration: </a:t>
            </a:r>
            <a:r>
              <a:rPr lang="en-US" sz="3200" b="1" dirty="0" smtClean="0"/>
              <a:t>What Type of data we have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15416"/>
            <a:ext cx="10050044" cy="463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1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950116" cy="1485900"/>
          </a:xfrm>
        </p:spPr>
        <p:txBody>
          <a:bodyPr/>
          <a:lstStyle/>
          <a:p>
            <a:r>
              <a:rPr lang="en-US" b="1" dirty="0">
                <a:solidFill>
                  <a:srgbClr val="191B0E"/>
                </a:solidFill>
              </a:rPr>
              <a:t>Data exploration: </a:t>
            </a:r>
            <a:r>
              <a:rPr lang="en-US" sz="3200" dirty="0"/>
              <a:t>C</a:t>
            </a:r>
            <a:r>
              <a:rPr lang="en-US" sz="3200" dirty="0" smtClean="0"/>
              <a:t>haracteristics </a:t>
            </a:r>
            <a:r>
              <a:rPr lang="en-US" sz="3200" dirty="0"/>
              <a:t>of a dataset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935705"/>
            <a:ext cx="4745021" cy="392229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71600" y="1913021"/>
            <a:ext cx="9601200" cy="35814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Users are searching more on Desktop on Expedia site compare to Mobile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Average length of stay is higher for Continent 4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365" y="2935705"/>
            <a:ext cx="4630221" cy="392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4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950116" cy="1485900"/>
          </a:xfrm>
        </p:spPr>
        <p:txBody>
          <a:bodyPr/>
          <a:lstStyle/>
          <a:p>
            <a:r>
              <a:rPr lang="en-US" b="1" dirty="0">
                <a:solidFill>
                  <a:srgbClr val="191B0E"/>
                </a:solidFill>
              </a:rPr>
              <a:t>Data exploration</a:t>
            </a:r>
            <a:r>
              <a:rPr lang="en-US" b="1">
                <a:solidFill>
                  <a:srgbClr val="191B0E"/>
                </a:solidFill>
              </a:rPr>
              <a:t>: </a:t>
            </a:r>
            <a:r>
              <a:rPr lang="en-US" sz="3200"/>
              <a:t>C</a:t>
            </a:r>
            <a:r>
              <a:rPr lang="en-US" sz="3200" smtClean="0"/>
              <a:t>haracteristics </a:t>
            </a:r>
            <a:r>
              <a:rPr lang="en-US" sz="3200" dirty="0"/>
              <a:t>of a dataset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111" y="2285423"/>
            <a:ext cx="5420177" cy="4572577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71600" y="1913021"/>
            <a:ext cx="9601200" cy="35814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Most of the users made a search with 2000 miles of their search 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76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950116" cy="1485900"/>
          </a:xfrm>
        </p:spPr>
        <p:txBody>
          <a:bodyPr/>
          <a:lstStyle/>
          <a:p>
            <a:r>
              <a:rPr lang="en-US" b="1" dirty="0">
                <a:solidFill>
                  <a:srgbClr val="191B0E"/>
                </a:solidFill>
              </a:rPr>
              <a:t>Data exploration</a:t>
            </a:r>
            <a:r>
              <a:rPr lang="en-US" b="1">
                <a:solidFill>
                  <a:srgbClr val="191B0E"/>
                </a:solidFill>
              </a:rPr>
              <a:t>: </a:t>
            </a:r>
            <a:r>
              <a:rPr lang="en-US" sz="3200"/>
              <a:t>C</a:t>
            </a:r>
            <a:r>
              <a:rPr lang="en-US" sz="3200" smtClean="0"/>
              <a:t>haracteristics </a:t>
            </a:r>
            <a:r>
              <a:rPr lang="en-US" sz="3200" dirty="0"/>
              <a:t>of a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913021"/>
            <a:ext cx="9601200" cy="35814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Most preferred destinations for Customers are from Continent 2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Point of sale is High for Expedia Site from Continent 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935986"/>
            <a:ext cx="4753762" cy="39220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20" y="2935986"/>
            <a:ext cx="4744680" cy="392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5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950116" cy="1485900"/>
          </a:xfrm>
        </p:spPr>
        <p:txBody>
          <a:bodyPr/>
          <a:lstStyle/>
          <a:p>
            <a:r>
              <a:rPr lang="en-US" b="1" dirty="0">
                <a:solidFill>
                  <a:srgbClr val="191B0E"/>
                </a:solidFill>
              </a:rPr>
              <a:t>Data exploration</a:t>
            </a:r>
            <a:r>
              <a:rPr lang="en-US" b="1">
                <a:solidFill>
                  <a:srgbClr val="191B0E"/>
                </a:solidFill>
              </a:rPr>
              <a:t>: </a:t>
            </a:r>
            <a:r>
              <a:rPr lang="en-US" sz="3200"/>
              <a:t>C</a:t>
            </a:r>
            <a:r>
              <a:rPr lang="en-US" sz="3200" smtClean="0"/>
              <a:t>haracteristics </a:t>
            </a:r>
            <a:r>
              <a:rPr lang="en-US" sz="3200" dirty="0"/>
              <a:t>of a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913021"/>
            <a:ext cx="9601200" cy="35814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Most preferred destinations for Customers are from Continent 2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Point of sale is High for Expedia Site from Continent 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935986"/>
            <a:ext cx="4753762" cy="39220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20" y="2935986"/>
            <a:ext cx="4744680" cy="392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950116" cy="1485900"/>
          </a:xfrm>
        </p:spPr>
        <p:txBody>
          <a:bodyPr/>
          <a:lstStyle/>
          <a:p>
            <a:r>
              <a:rPr lang="en-US" b="1" dirty="0">
                <a:solidFill>
                  <a:srgbClr val="191B0E"/>
                </a:solidFill>
              </a:rPr>
              <a:t>Data exploration</a:t>
            </a:r>
            <a:r>
              <a:rPr lang="en-US" b="1">
                <a:solidFill>
                  <a:srgbClr val="191B0E"/>
                </a:solidFill>
              </a:rPr>
              <a:t>: </a:t>
            </a:r>
            <a:r>
              <a:rPr lang="en-US" sz="3200"/>
              <a:t>C</a:t>
            </a:r>
            <a:r>
              <a:rPr lang="en-US" sz="3200" smtClean="0"/>
              <a:t>haracteristics </a:t>
            </a:r>
            <a:r>
              <a:rPr lang="en-US" sz="3200" dirty="0"/>
              <a:t>of a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913021"/>
            <a:ext cx="9601200" cy="35814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Maximum Booking is happening Continent 2 and 6</a:t>
            </a:r>
          </a:p>
          <a:p>
            <a:pPr>
              <a:buFont typeface="Arial" charset="0"/>
              <a:buChar char="•"/>
            </a:pPr>
            <a:r>
              <a:rPr lang="en-US" dirty="0" err="1" smtClean="0"/>
              <a:t>PoS</a:t>
            </a:r>
            <a:r>
              <a:rPr lang="en-US" dirty="0" smtClean="0"/>
              <a:t> Continent 3 has High booking event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964342"/>
            <a:ext cx="4941971" cy="3757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305" y="2964342"/>
            <a:ext cx="4941971" cy="37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4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950116" cy="1485900"/>
          </a:xfrm>
        </p:spPr>
        <p:txBody>
          <a:bodyPr/>
          <a:lstStyle/>
          <a:p>
            <a:r>
              <a:rPr lang="en-US" b="1" dirty="0">
                <a:solidFill>
                  <a:srgbClr val="191B0E"/>
                </a:solidFill>
              </a:rPr>
              <a:t>Data exploration: </a:t>
            </a:r>
            <a:r>
              <a:rPr lang="en-US" sz="3200" dirty="0"/>
              <a:t>C</a:t>
            </a:r>
            <a:r>
              <a:rPr lang="en-US" sz="3200" dirty="0" smtClean="0"/>
              <a:t>haracteristics </a:t>
            </a:r>
            <a:r>
              <a:rPr lang="en-US" sz="3200" dirty="0"/>
              <a:t>of a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913021"/>
            <a:ext cx="9601200" cy="35814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Correlation 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811" y="1584677"/>
            <a:ext cx="6821905" cy="51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8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337</TotalTime>
  <Words>281</Words>
  <Application>Microsoft Macintosh PowerPoint</Application>
  <PresentationFormat>Widescreen</PresentationFormat>
  <Paragraphs>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Franklin Gothic Book</vt:lpstr>
      <vt:lpstr>Museo Sans Rounded 100</vt:lpstr>
      <vt:lpstr>Arial</vt:lpstr>
      <vt:lpstr>Crop</vt:lpstr>
      <vt:lpstr>Final project</vt:lpstr>
      <vt:lpstr>Hypothesis:</vt:lpstr>
      <vt:lpstr>Data exploration: What Type of data we have</vt:lpstr>
      <vt:lpstr>Data exploration: Characteristics of a dataset</vt:lpstr>
      <vt:lpstr>Data exploration: Characteristics of a dataset</vt:lpstr>
      <vt:lpstr>Data exploration: Characteristics of a dataset</vt:lpstr>
      <vt:lpstr>Data exploration: Characteristics of a dataset</vt:lpstr>
      <vt:lpstr>Data exploration: Characteristics of a dataset</vt:lpstr>
      <vt:lpstr>Data exploration: Characteristics of a dataset</vt:lpstr>
      <vt:lpstr>Data exploration: Characteristics of a dataset</vt:lpstr>
      <vt:lpstr>Clustering: using K means Algorithm</vt:lpstr>
      <vt:lpstr>Clustering: Scatter plot for clusters (Kmeans, n= 5)</vt:lpstr>
      <vt:lpstr>Models </vt:lpstr>
      <vt:lpstr>ROC Curve: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Kishor,Shivendra</dc:creator>
  <cp:lastModifiedBy>Kishor,Shivendra</cp:lastModifiedBy>
  <cp:revision>28</cp:revision>
  <dcterms:created xsi:type="dcterms:W3CDTF">2018-01-18T00:13:54Z</dcterms:created>
  <dcterms:modified xsi:type="dcterms:W3CDTF">2018-01-18T05:51:15Z</dcterms:modified>
</cp:coreProperties>
</file>